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01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1:23:34.42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357 0 24575,'2'320'0,"-9"464"0,-9-540 0,-55 287 0,57-436 0,0 107 0,6-52 0,-137 1064 0,99-807 0,8 594 0,39-819 0,16 593 0,16-130-1628,22 321-1330,5-148 2742,35 550-598,-84 165 87,-65-675 727,12-277 0,40-555 38,-35 917 1652,27-795 1363,4-88-2096,7-43-887,0 0 0,1 1-1,0-1 1,2 0 0,0 0 0,1 0 0,9 20 0,-4-7-24,45 152-46,-9 3 0,38 322 0,-76-440 0,47 574 0,-49-450 0,8-1 0,54 260 0,-26-302 0,-20-76 0,-16-44 0,-2 1 0,0 0 0,-2 1 0,-1-1 0,-5 39 0,2 1 0,18 224 0,3-103 0,12 91 0,13 315 0,-42-567 0,10 121 78,2 47-1521,-14-174-5383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1:23:35.01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29T11:23:38.61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8147E9-46A0-238C-D2D5-9D00B9312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050A3B8-2C93-ADBB-A209-6C9A9B3751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12DFC8-ECA0-A057-6C9D-C13C90CB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0CC391-0989-5DCE-2FA1-7E525CB10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EBE901-DC77-9253-8893-42EFBC3B0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7527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0632A0-6CEE-C599-CD6B-4B09A378D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89C7E46-66BE-3B29-93F5-5B31455E3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D7C78F-327D-7940-630F-13EF82C51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F7F6C4-84DF-59BE-A1C1-3FEBDDBE3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A781B8-082B-1F87-F91A-F10D4712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61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99667F1-7661-7267-2EA1-9D3161B000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CDF8235-F310-5166-8FE9-B40CE9832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F0115A-D070-8A53-23ED-46D048037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3C6DE-652E-96BF-ACE3-EA8E8339E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EB18B2F-8B0B-3700-F990-2CF51458A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00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9821EC-F23D-5A14-AD66-74C617E01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C66B5B-C970-D0DD-644B-765E3EA4D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81328D-5316-64AC-6E8B-4B9D2DB16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42B6CA-C929-CE30-DD3A-0B8E6A32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9087E6-E112-9767-FB6F-E45F5DC9F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612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0C5553-9ED7-8FA7-5936-A10644878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14D5FD-943F-8E71-1615-8FE5F2A91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D1C850-DBC7-2946-99DA-879B1E095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1B227D-C6FB-2EF9-76D2-2558DAD12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7E2E2A-F2C0-8EDB-3B46-9F9E3BEB0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619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050A73-DFB9-C9C2-4F65-B9351359A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BAA910-8693-ABA4-F8A0-8351AE80B4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C0E7F0A-9B05-071F-03D2-6CB714003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6B3C856-838A-B37F-17F6-7DB7A2C0A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F68CCF0-4B56-C51F-A4F9-3B70D16F6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800D16-8851-90F7-BF21-2954198D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1215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689376-DF59-D482-6103-341A2262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821375E-36B7-B233-DCD9-54D05EB81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A5CB7F9-65F7-B921-30D0-D7EE87FAA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54EA4EA-36FC-3006-557B-748347119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F45C93E-CF37-6844-ADB8-D426309E98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CABB947-19E9-24EF-9C95-7C0DBF29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4D25DD7-B4A3-D449-12CD-716B57DD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F21D17E-103A-B29D-F976-2F07BEC7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2954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03F8AF-FBE9-9ED1-F442-929BEB33F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F4923DD-6A6F-B68C-7033-0FD80991F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3C87AE1-C7E2-034E-343E-375AD4D7A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A8CE38F-EE2D-98F7-A939-62D75A6E6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98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1A2136E-FBDB-0A7E-B7A4-26205956E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C33A57B-6C6F-8DE3-A4CB-2E94DF3E9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8A9C692-0A30-9A2D-C139-3C614C02C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794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A36C5D-82C8-D3CE-E47F-A61BC8027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B7AC70-09E8-0E5F-AA28-61C01C583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A9CD3F1-12D5-055C-DEFA-79F72DB59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E921D56-9587-4929-C3C5-2C2A99E4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31071A-767E-EDE6-2AA2-7DEB380BF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81043DD-163C-3B25-7824-C2D22967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45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A05944-6E2E-6035-4B06-9E2046965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4A21438-BD1B-65C8-8213-31C5446AC8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F5666BD-0D3F-3DAE-DAA2-126F501BBA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F38379-77DB-C08A-6257-5452CDEDA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8E1CC55-4D5A-21A7-2DCF-A25E5782B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9DFA027-138F-D71B-7DFF-C6E961467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068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27DB8EF-1E4F-617A-A59A-C661EACF1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ED963D1-2450-0271-1A23-1C216FDF9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D4FDF5-892B-81B3-6285-54371CCA70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8BC7B2-6F90-411A-B03C-E3900D93350E}" type="datetimeFigureOut">
              <a:rPr lang="it-IT" smtClean="0"/>
              <a:t>05/11/2025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F04223-E8F1-CEBA-D0EB-B06F4B4B8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5EB69F-1FBF-AAC3-FB62-70A7FF5476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3F9107-6293-4CBF-8038-BA55B4FDF7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8982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8.xml"/><Relationship Id="rId6" Type="http://schemas.openxmlformats.org/officeDocument/2006/relationships/customXml" Target="../ink/ink3.xml"/><Relationship Id="rId5" Type="http://schemas.openxmlformats.org/officeDocument/2006/relationships/image" Target="../media/image3.png"/><Relationship Id="rId4" Type="http://schemas.openxmlformats.org/officeDocument/2006/relationships/customXml" Target="../ink/ink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ri.unibo.it/cla/it/idoneita-e-test-linguistici/idoneita-linguistica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entri.unibo.it/cla/it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E96969-A388-3A95-C064-2C24E1020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1AD8BC9-0E2D-E466-165B-4792B1461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CB445B7-F101-2F45-217A-FFD42968C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4662" y="323519"/>
            <a:ext cx="4323899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81C7A75B-6B5A-99C6-93A2-D74C754F84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1E71A57-F7B8-A6F5-B0E3-414420A7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E563E1D-8DF1-3189-77B9-A7DD492DE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1047" y="2071591"/>
            <a:ext cx="3009403" cy="742932"/>
          </a:xfrm>
        </p:spPr>
        <p:txBody>
          <a:bodyPr anchor="t">
            <a:noAutofit/>
          </a:bodyPr>
          <a:lstStyle/>
          <a:p>
            <a:pPr algn="l"/>
            <a:r>
              <a:rPr lang="it-IT" sz="3600" dirty="0"/>
              <a:t>Idoneità linguistica: cos’è, quando svolgerla e come prepararsi</a:t>
            </a:r>
          </a:p>
        </p:txBody>
      </p:sp>
      <p:pic>
        <p:nvPicPr>
          <p:cNvPr id="7" name="Immagine 6" descr="Immagine che contiene testo, Carattere, logo, simbolo&#10;&#10;Descrizione generata automaticamente">
            <a:extLst>
              <a:ext uri="{FF2B5EF4-FFF2-40B4-BE49-F238E27FC236}">
                <a16:creationId xmlns:a16="http://schemas.microsoft.com/office/drawing/2014/main" id="{E792FEDC-F9D5-3364-23CB-149FF8CF25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558" y="2299313"/>
            <a:ext cx="5604636" cy="224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44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71B0B4-0E78-64A8-1EA3-6CD617B7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Cos’è l’idoneità linguistica?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7791DB-A16F-3A57-3CF2-145E8BF7C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109816"/>
            <a:ext cx="6172200" cy="48736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3000" b="1" dirty="0">
                <a:latin typeface="+mj-lt"/>
              </a:rPr>
              <a:t>Sai che puoi fare l’idoneità linguistica anche al primo anno?</a:t>
            </a:r>
          </a:p>
          <a:p>
            <a:pPr marL="0" indent="0">
              <a:buNone/>
            </a:pPr>
            <a:r>
              <a:rPr lang="it-IT" sz="2400" dirty="0"/>
              <a:t>Non farti sfuggire l’opportunità di fare il test di idoneità linguistica già dal primo anno!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Tanti studenti si sono trovati in difficoltà perché hanno lasciato questo esame alla fine e non si sono preparati a dovere.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Informati tramite il tuo corso di studi per l’inserimento dell’idoneità nel tuo piano di studi e iscriviti subito per svolgere il test!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endParaRPr lang="it-IT" sz="2400" b="1" dirty="0"/>
          </a:p>
          <a:p>
            <a:pPr marL="0" indent="0">
              <a:buNone/>
            </a:pPr>
            <a:r>
              <a:rPr lang="it-IT" sz="2600" b="1" dirty="0">
                <a:solidFill>
                  <a:srgbClr val="FF0000"/>
                </a:solidFill>
              </a:rPr>
              <a:t>Ok… ma quando posso fare il test? </a:t>
            </a:r>
          </a:p>
          <a:p>
            <a:pPr marL="0" indent="0">
              <a:buNone/>
            </a:pPr>
            <a:endParaRPr lang="it-IT" sz="24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CD3AE3D-E7CF-7B8C-83A1-328EDAD2C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/>
              <a:t>L’idoneità linguistica è un esame curriculare senza voto che accerta le conoscenze linguistiche di francese, inglese, spagnolo e tedesco, su diversi livelli di competenza.</a:t>
            </a:r>
          </a:p>
          <a:p>
            <a:r>
              <a:rPr lang="it-IT" dirty="0"/>
              <a:t>Si tratta di un test computerizzato composto da 60 quesiti divisi in: grammatica, comprensione del testo e ascolto. </a:t>
            </a:r>
          </a:p>
          <a:p>
            <a:r>
              <a:rPr lang="it-IT" dirty="0"/>
              <a:t>L’idoneità linguistica è prevista nel tuo piano di studi e prevede il conseguimento di crediti formativi, definiti dal piano didattico di ogni corso.</a:t>
            </a:r>
          </a:p>
          <a:p>
            <a:endParaRPr lang="it-IT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put penna 4">
                <a:extLst>
                  <a:ext uri="{FF2B5EF4-FFF2-40B4-BE49-F238E27FC236}">
                    <a16:creationId xmlns:a16="http://schemas.microsoft.com/office/drawing/2014/main" id="{3C2172D2-BF92-F1C5-A269-2367CD38A27D}"/>
                  </a:ext>
                </a:extLst>
              </p14:cNvPr>
              <p14:cNvContentPartPr/>
              <p14:nvPr/>
            </p14:nvContentPartPr>
            <p14:xfrm>
              <a:off x="4679617" y="68628"/>
              <a:ext cx="256680" cy="6736680"/>
            </p14:xfrm>
          </p:contentPart>
        </mc:Choice>
        <mc:Fallback xmlns="">
          <p:pic>
            <p:nvPicPr>
              <p:cNvPr id="5" name="Input penna 4">
                <a:extLst>
                  <a:ext uri="{FF2B5EF4-FFF2-40B4-BE49-F238E27FC236}">
                    <a16:creationId xmlns:a16="http://schemas.microsoft.com/office/drawing/2014/main" id="{3C2172D2-BF92-F1C5-A269-2367CD38A27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73497" y="62508"/>
                <a:ext cx="268920" cy="6748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put penna 5">
                <a:extLst>
                  <a:ext uri="{FF2B5EF4-FFF2-40B4-BE49-F238E27FC236}">
                    <a16:creationId xmlns:a16="http://schemas.microsoft.com/office/drawing/2014/main" id="{405C61E2-0342-E106-64E7-0B0749713800}"/>
                  </a:ext>
                </a:extLst>
              </p14:cNvPr>
              <p14:cNvContentPartPr/>
              <p14:nvPr/>
            </p14:nvContentPartPr>
            <p14:xfrm>
              <a:off x="7462417" y="6194028"/>
              <a:ext cx="360" cy="360"/>
            </p14:xfrm>
          </p:contentPart>
        </mc:Choice>
        <mc:Fallback xmlns="">
          <p:pic>
            <p:nvPicPr>
              <p:cNvPr id="6" name="Input penna 5">
                <a:extLst>
                  <a:ext uri="{FF2B5EF4-FFF2-40B4-BE49-F238E27FC236}">
                    <a16:creationId xmlns:a16="http://schemas.microsoft.com/office/drawing/2014/main" id="{405C61E2-0342-E106-64E7-0B074971380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456297" y="6187908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put penna 6">
                <a:extLst>
                  <a:ext uri="{FF2B5EF4-FFF2-40B4-BE49-F238E27FC236}">
                    <a16:creationId xmlns:a16="http://schemas.microsoft.com/office/drawing/2014/main" id="{D61E8883-CD7B-13F2-044E-790939D03FF6}"/>
                  </a:ext>
                </a:extLst>
              </p14:cNvPr>
              <p14:cNvContentPartPr/>
              <p14:nvPr/>
            </p14:nvContentPartPr>
            <p14:xfrm>
              <a:off x="2349697" y="599268"/>
              <a:ext cx="360" cy="360"/>
            </p14:xfrm>
          </p:contentPart>
        </mc:Choice>
        <mc:Fallback xmlns="">
          <p:pic>
            <p:nvPicPr>
              <p:cNvPr id="7" name="Input penna 6">
                <a:extLst>
                  <a:ext uri="{FF2B5EF4-FFF2-40B4-BE49-F238E27FC236}">
                    <a16:creationId xmlns:a16="http://schemas.microsoft.com/office/drawing/2014/main" id="{D61E8883-CD7B-13F2-044E-790939D03FF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43577" y="593148"/>
                <a:ext cx="1260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53E8E97B-C0CB-2296-EC0B-3809647E11F0}"/>
              </a:ext>
            </a:extLst>
          </p:cNvPr>
          <p:cNvSpPr/>
          <p:nvPr/>
        </p:nvSpPr>
        <p:spPr>
          <a:xfrm>
            <a:off x="10281488" y="5438902"/>
            <a:ext cx="1289247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187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40CE76-5ACF-A426-4DCC-40942E5EA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9145"/>
            <a:ext cx="9144000" cy="477837"/>
          </a:xfrm>
        </p:spPr>
        <p:txBody>
          <a:bodyPr>
            <a:noAutofit/>
          </a:bodyPr>
          <a:lstStyle/>
          <a:p>
            <a:r>
              <a:rPr lang="it-IT" sz="4000" b="1" dirty="0"/>
              <a:t>Idoneità linguistica: quando farla?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C0E4BC3-C076-A16F-AE03-30F33FB5D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415102"/>
            <a:ext cx="9271819" cy="3300208"/>
          </a:xfrm>
        </p:spPr>
        <p:txBody>
          <a:bodyPr>
            <a:noAutofit/>
          </a:bodyPr>
          <a:lstStyle/>
          <a:p>
            <a:pPr algn="l"/>
            <a:r>
              <a:rPr lang="it-IT" dirty="0"/>
              <a:t>Sono previsti sei appelli all’anno di idoneità linguistica: consulta il calendario sul sito del CLA -</a:t>
            </a:r>
            <a:r>
              <a:rPr lang="it-IT" dirty="0">
                <a:sym typeface="Wingdings" panose="05000000000000000000" pitchFamily="2" charset="2"/>
              </a:rPr>
              <a:t>---&gt; </a:t>
            </a:r>
            <a:r>
              <a:rPr lang="it-IT" dirty="0">
                <a:sym typeface="Wingdings" panose="05000000000000000000" pitchFamily="2" charset="2"/>
                <a:hlinkClick r:id="rId2"/>
              </a:rPr>
              <a:t>https://centri.unibo.it/cla/it/idoneita-e-test-linguistici/idoneita-linguistica</a:t>
            </a:r>
            <a:endParaRPr lang="it-IT" dirty="0"/>
          </a:p>
          <a:p>
            <a:pPr algn="l"/>
            <a:r>
              <a:rPr lang="it-IT" dirty="0"/>
              <a:t>Non esiste il «salto appello», quindi puoi tentarlo quando vuoi. Approfitta della possibilità di provarlo già negli appelli invernali: magari sei ancora fresco di studi liceali, di qualche viaggio all’estero o altro che ti dia la confidenza giusta con la lingua. </a:t>
            </a:r>
          </a:p>
          <a:p>
            <a:pPr algn="l"/>
            <a:r>
              <a:rPr lang="it-IT" dirty="0"/>
              <a:t>Ricordati di inserire l’idoneità linguistica nel tuo piano di studi, contattando la segreteria del tuo corso. </a:t>
            </a:r>
          </a:p>
          <a:p>
            <a:pPr algn="l"/>
            <a:r>
              <a:rPr lang="it-IT" dirty="0"/>
              <a:t>Se non dovessi superare il test non preoccuparti: puoi utilizzare il materiale che mettiamo a disposizione e iscriverti ai nostri corsi per prepararti al meglio!</a:t>
            </a:r>
          </a:p>
          <a:p>
            <a:r>
              <a:rPr lang="it-IT" b="1" dirty="0">
                <a:solidFill>
                  <a:srgbClr val="FF0000"/>
                </a:solidFill>
              </a:rPr>
              <a:t>Ok… ma come mi preparo? </a:t>
            </a:r>
          </a:p>
          <a:p>
            <a:pPr algn="l"/>
            <a:endParaRPr lang="it-IT" dirty="0"/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3EDB44C9-C673-1DEF-9887-B0F668E80F64}"/>
              </a:ext>
            </a:extLst>
          </p:cNvPr>
          <p:cNvSpPr/>
          <p:nvPr/>
        </p:nvSpPr>
        <p:spPr>
          <a:xfrm>
            <a:off x="8395527" y="5854726"/>
            <a:ext cx="138634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76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6845A3-5478-84C4-DD2F-CA8C03EF5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66" y="1123182"/>
            <a:ext cx="3932237" cy="926690"/>
          </a:xfrm>
        </p:spPr>
        <p:txBody>
          <a:bodyPr>
            <a:noAutofit/>
          </a:bodyPr>
          <a:lstStyle/>
          <a:p>
            <a:r>
              <a:rPr lang="it-IT" sz="2400" b="1" dirty="0"/>
              <a:t>Servizio di tutoraggio online e piattaforma E-learning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6827CC-0EFC-6DEB-E25B-98B289F68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2632" y="1316495"/>
            <a:ext cx="6172200" cy="4873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600" b="1" dirty="0">
                <a:latin typeface="+mj-lt"/>
              </a:rPr>
              <a:t>Corsi di preparazione all’idoneità linguistica</a:t>
            </a:r>
          </a:p>
          <a:p>
            <a:pPr marL="0" indent="0">
              <a:buNone/>
            </a:pPr>
            <a:r>
              <a:rPr lang="it-IT" sz="2200" dirty="0"/>
              <a:t>Iscriviti ai corsi di preparazione all’idoneità linguistica per migliorare il tuo livello di lingua in funzione del test. I corsi sono attivi </a:t>
            </a:r>
            <a:r>
              <a:rPr lang="it-IT" sz="2200" b="1" dirty="0"/>
              <a:t>nel primo e nel secondo semestre </a:t>
            </a:r>
            <a:r>
              <a:rPr lang="it-IT" sz="2200" dirty="0"/>
              <a:t>e sono organizzati per prepararti al meglio al test di idoneità linguistica. </a:t>
            </a:r>
          </a:p>
          <a:p>
            <a:pPr marL="0" indent="0">
              <a:buNone/>
            </a:pPr>
            <a:endParaRPr lang="it-IT" sz="2200" dirty="0"/>
          </a:p>
          <a:p>
            <a:pPr marL="0" indent="0">
              <a:buNone/>
            </a:pPr>
            <a:r>
              <a:rPr lang="it-IT" sz="2200" b="1" dirty="0"/>
              <a:t>Trovi tutte le info su</a:t>
            </a:r>
            <a:r>
              <a:rPr lang="it-IT" sz="2200" dirty="0"/>
              <a:t>: </a:t>
            </a:r>
            <a:r>
              <a:rPr lang="it-IT" sz="2200" dirty="0">
                <a:hlinkClick r:id="rId2"/>
              </a:rPr>
              <a:t>https://centri.unibo.it/cla/it</a:t>
            </a:r>
            <a:endParaRPr lang="it-IT" sz="220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BD541C-B8EC-BA13-8C98-AB8758876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1965" y="2378532"/>
            <a:ext cx="3932237" cy="3811588"/>
          </a:xfrm>
        </p:spPr>
        <p:txBody>
          <a:bodyPr>
            <a:normAutofit lnSpcReduction="10000"/>
          </a:bodyPr>
          <a:lstStyle/>
          <a:p>
            <a:r>
              <a:rPr lang="it-IT" sz="2000" dirty="0"/>
              <a:t>Contatta i nostri tutor didattici per avere suggerimenti preziosi riguardo al test e al materiale da studiare. Fai un </a:t>
            </a:r>
            <a:r>
              <a:rPr lang="it-IT" sz="2000" b="1" dirty="0"/>
              <a:t>colloquio online </a:t>
            </a:r>
            <a:r>
              <a:rPr lang="it-IT" sz="2000" dirty="0"/>
              <a:t>in cui ricevi consigli personalizzati rispetto alle lacune che devi colmare per superare il test di idoneità.</a:t>
            </a:r>
          </a:p>
          <a:p>
            <a:endParaRPr lang="it-IT" sz="2000" dirty="0"/>
          </a:p>
          <a:p>
            <a:r>
              <a:rPr lang="it-IT" sz="2000" dirty="0"/>
              <a:t>Approfitta della </a:t>
            </a:r>
            <a:r>
              <a:rPr lang="it-IT" sz="2000" b="1" dirty="0"/>
              <a:t>piattaforma e-learning </a:t>
            </a:r>
            <a:r>
              <a:rPr lang="it-IT" sz="2000" dirty="0"/>
              <a:t>presente sul sito del CLA per esercitarti in autonomia e per svolgere una prova di simulazione del test di idoneità</a:t>
            </a:r>
            <a:r>
              <a:rPr lang="it-IT" dirty="0"/>
              <a:t>.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BB2C6F5-F0A3-EEC1-96EC-A2844C439AE8}"/>
              </a:ext>
            </a:extLst>
          </p:cNvPr>
          <p:cNvSpPr/>
          <p:nvPr/>
        </p:nvSpPr>
        <p:spPr>
          <a:xfrm>
            <a:off x="3460955" y="204588"/>
            <a:ext cx="4807974" cy="6784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/>
              <a:t>I servizi del CLA</a:t>
            </a:r>
          </a:p>
        </p:txBody>
      </p:sp>
    </p:spTree>
    <p:extLst>
      <p:ext uri="{BB962C8B-B14F-4D97-AF65-F5344CB8AC3E}">
        <p14:creationId xmlns:p14="http://schemas.microsoft.com/office/powerpoint/2010/main" val="37233738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605</TotalTime>
  <Words>446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Tema di Office</vt:lpstr>
      <vt:lpstr>Presentazione standard di PowerPoint</vt:lpstr>
      <vt:lpstr>Cos’è l’idoneità linguistica?</vt:lpstr>
      <vt:lpstr>Idoneità linguistica: quando farla?</vt:lpstr>
      <vt:lpstr>Servizio di tutoraggio online e piattaforma E-learning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Luca Graziani</dc:creator>
  <cp:lastModifiedBy>Aleksandra Angelova Uzunova</cp:lastModifiedBy>
  <cp:revision>11</cp:revision>
  <dcterms:created xsi:type="dcterms:W3CDTF">2025-09-29T10:13:48Z</dcterms:created>
  <dcterms:modified xsi:type="dcterms:W3CDTF">2025-11-05T13:15:23Z</dcterms:modified>
</cp:coreProperties>
</file>